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66" r:id="rId3"/>
    <p:sldId id="371" r:id="rId4"/>
    <p:sldId id="305" r:id="rId5"/>
    <p:sldId id="323" r:id="rId6"/>
    <p:sldId id="365" r:id="rId7"/>
    <p:sldId id="336" r:id="rId8"/>
    <p:sldId id="337" r:id="rId9"/>
    <p:sldId id="296" r:id="rId10"/>
    <p:sldId id="328" r:id="rId11"/>
    <p:sldId id="306" r:id="rId12"/>
    <p:sldId id="293" r:id="rId13"/>
    <p:sldId id="329" r:id="rId14"/>
    <p:sldId id="326" r:id="rId15"/>
    <p:sldId id="330" r:id="rId16"/>
    <p:sldId id="327" r:id="rId17"/>
    <p:sldId id="359" r:id="rId18"/>
    <p:sldId id="309" r:id="rId19"/>
    <p:sldId id="325" r:id="rId20"/>
    <p:sldId id="324" r:id="rId21"/>
    <p:sldId id="310" r:id="rId22"/>
    <p:sldId id="331" r:id="rId23"/>
    <p:sldId id="307" r:id="rId24"/>
    <p:sldId id="308" r:id="rId25"/>
    <p:sldId id="311" r:id="rId26"/>
    <p:sldId id="312" r:id="rId27"/>
    <p:sldId id="314" r:id="rId28"/>
    <p:sldId id="370" r:id="rId29"/>
    <p:sldId id="332" r:id="rId30"/>
    <p:sldId id="315" r:id="rId31"/>
    <p:sldId id="316" r:id="rId32"/>
    <p:sldId id="317" r:id="rId33"/>
    <p:sldId id="333" r:id="rId34"/>
    <p:sldId id="318" r:id="rId35"/>
    <p:sldId id="334" r:id="rId36"/>
    <p:sldId id="321" r:id="rId37"/>
    <p:sldId id="335" r:id="rId38"/>
    <p:sldId id="322" r:id="rId39"/>
    <p:sldId id="320" r:id="rId40"/>
    <p:sldId id="368" r:id="rId41"/>
    <p:sldId id="339" r:id="rId42"/>
    <p:sldId id="343" r:id="rId43"/>
    <p:sldId id="313" r:id="rId44"/>
    <p:sldId id="299" r:id="rId45"/>
    <p:sldId id="367" r:id="rId46"/>
    <p:sldId id="265" r:id="rId47"/>
    <p:sldId id="350" r:id="rId48"/>
    <p:sldId id="351" r:id="rId49"/>
    <p:sldId id="352" r:id="rId50"/>
    <p:sldId id="353" r:id="rId51"/>
    <p:sldId id="354" r:id="rId52"/>
    <p:sldId id="355" r:id="rId53"/>
    <p:sldId id="356" r:id="rId54"/>
    <p:sldId id="342" r:id="rId55"/>
    <p:sldId id="369" r:id="rId56"/>
    <p:sldId id="372" r:id="rId57"/>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3832C-1FFB-435E-A89C-35B8C447751E}" v="20" dt="2026-01-02T16:51:48.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80090" autoAdjust="0"/>
  </p:normalViewPr>
  <p:slideViewPr>
    <p:cSldViewPr snapToGrid="0">
      <p:cViewPr varScale="1">
        <p:scale>
          <a:sx n="128" d="100"/>
          <a:sy n="128" d="100"/>
        </p:scale>
        <p:origin x="132" y="522"/>
      </p:cViewPr>
      <p:guideLst>
        <p:guide orient="horz" pos="2688"/>
        <p:guide pos="3840"/>
      </p:guideLst>
    </p:cSldViewPr>
  </p:slideViewPr>
  <p:outlineViewPr>
    <p:cViewPr>
      <p:scale>
        <a:sx n="33" d="100"/>
        <a:sy n="33" d="100"/>
      </p:scale>
      <p:origin x="0" y="-6808"/>
    </p:cViewPr>
  </p:outlineViewPr>
  <p:notesTextViewPr>
    <p:cViewPr>
      <p:scale>
        <a:sx n="3" d="2"/>
        <a:sy n="3" d="2"/>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EE2C17C0-1D70-424E-A6AD-F76FBCBC6F35}"/>
    <pc:docChg chg="undo custSel addSld delSld modSld sldOrd">
      <pc:chgData name="Gerth Stølting Brodal" userId="04ef4784-6591-4f86-a140-f5c3b108582a" providerId="ADAL" clId="{EE2C17C0-1D70-424E-A6AD-F76FBCBC6F35}" dt="2026-01-02T16:55:01.856" v="604" actId="20577"/>
      <pc:docMkLst>
        <pc:docMk/>
      </pc:docMkLst>
      <pc:sldChg chg="addSp delSp modSp new del mod setBg">
        <pc:chgData name="Gerth Stølting Brodal" userId="04ef4784-6591-4f86-a140-f5c3b108582a" providerId="ADAL" clId="{EE2C17C0-1D70-424E-A6AD-F76FBCBC6F35}" dt="2026-01-02T16:13:30.031" v="366" actId="47"/>
        <pc:sldMkLst>
          <pc:docMk/>
          <pc:sldMk cId="649247365" sldId="372"/>
        </pc:sldMkLst>
        <pc:spChg chg="del">
          <ac:chgData name="Gerth Stølting Brodal" userId="04ef4784-6591-4f86-a140-f5c3b108582a" providerId="ADAL" clId="{EE2C17C0-1D70-424E-A6AD-F76FBCBC6F35}" dt="2026-01-02T16:12:49.936" v="363" actId="478"/>
          <ac:spMkLst>
            <pc:docMk/>
            <pc:sldMk cId="649247365" sldId="372"/>
            <ac:spMk id="2" creationId="{19B94FA3-3DDF-CA16-2476-71ADDE7CF0B0}"/>
          </ac:spMkLst>
        </pc:spChg>
        <pc:spChg chg="del">
          <ac:chgData name="Gerth Stølting Brodal" userId="04ef4784-6591-4f86-a140-f5c3b108582a" providerId="ADAL" clId="{EE2C17C0-1D70-424E-A6AD-F76FBCBC6F35}" dt="2026-01-02T16:12:49.936" v="363" actId="478"/>
          <ac:spMkLst>
            <pc:docMk/>
            <pc:sldMk cId="649247365" sldId="372"/>
            <ac:spMk id="3" creationId="{3622A9E7-9F39-90C9-59AA-9F3B830B2972}"/>
          </ac:spMkLst>
        </pc:spChg>
        <pc:spChg chg="add">
          <ac:chgData name="Gerth Stølting Brodal" userId="04ef4784-6591-4f86-a140-f5c3b108582a" providerId="ADAL" clId="{EE2C17C0-1D70-424E-A6AD-F76FBCBC6F35}" dt="2026-01-02T16:12:23.351" v="361"/>
          <ac:spMkLst>
            <pc:docMk/>
            <pc:sldMk cId="649247365" sldId="372"/>
            <ac:spMk id="6" creationId="{972B0FF4-817D-8DFA-5A10-BD2A210BAC3A}"/>
          </ac:spMkLst>
        </pc:spChg>
        <pc:spChg chg="add del">
          <ac:chgData name="Gerth Stølting Brodal" userId="04ef4784-6591-4f86-a140-f5c3b108582a" providerId="ADAL" clId="{EE2C17C0-1D70-424E-A6AD-F76FBCBC6F35}" dt="2026-01-02T16:12:49.936" v="363" actId="478"/>
          <ac:spMkLst>
            <pc:docMk/>
            <pc:sldMk cId="649247365" sldId="372"/>
            <ac:spMk id="7" creationId="{8D3B5A06-4BDB-6207-EEEF-4F4BCF3BD84A}"/>
          </ac:spMkLst>
        </pc:spChg>
        <pc:picChg chg="add del">
          <ac:chgData name="Gerth Stølting Brodal" userId="04ef4784-6591-4f86-a140-f5c3b108582a" providerId="ADAL" clId="{EE2C17C0-1D70-424E-A6AD-F76FBCBC6F35}" dt="2026-01-02T16:12:21.904" v="360" actId="478"/>
          <ac:picMkLst>
            <pc:docMk/>
            <pc:sldMk cId="649247365" sldId="372"/>
            <ac:picMk id="5" creationId="{459700A4-D149-B007-C6FD-F14C4B3D486A}"/>
          </ac:picMkLst>
        </pc:picChg>
        <pc:picChg chg="add del mod">
          <ac:chgData name="Gerth Stølting Brodal" userId="04ef4784-6591-4f86-a140-f5c3b108582a" providerId="ADAL" clId="{EE2C17C0-1D70-424E-A6AD-F76FBCBC6F35}" dt="2026-01-02T16:13:27.625" v="365" actId="478"/>
          <ac:picMkLst>
            <pc:docMk/>
            <pc:sldMk cId="649247365" sldId="372"/>
            <ac:picMk id="9" creationId="{DE70BFF2-3328-E2C4-4D04-1AB5D959BD40}"/>
          </ac:picMkLst>
        </pc:picChg>
      </pc:sldChg>
      <pc:sldChg chg="addSp delSp modSp new mod setBg modNotesTx">
        <pc:chgData name="Gerth Stølting Brodal" userId="04ef4784-6591-4f86-a140-f5c3b108582a" providerId="ADAL" clId="{EE2C17C0-1D70-424E-A6AD-F76FBCBC6F35}" dt="2026-01-02T16:55:01.856" v="604" actId="20577"/>
        <pc:sldMkLst>
          <pc:docMk/>
          <pc:sldMk cId="2301499535" sldId="372"/>
        </pc:sldMkLst>
        <pc:spChg chg="del">
          <ac:chgData name="Gerth Stølting Brodal" userId="04ef4784-6591-4f86-a140-f5c3b108582a" providerId="ADAL" clId="{EE2C17C0-1D70-424E-A6AD-F76FBCBC6F35}" dt="2026-01-02T16:49:04.562" v="377" actId="478"/>
          <ac:spMkLst>
            <pc:docMk/>
            <pc:sldMk cId="2301499535" sldId="372"/>
            <ac:spMk id="2" creationId="{A98D4ACB-322A-7484-E77F-25E5993F2332}"/>
          </ac:spMkLst>
        </pc:spChg>
        <pc:spChg chg="del">
          <ac:chgData name="Gerth Stølting Brodal" userId="04ef4784-6591-4f86-a140-f5c3b108582a" providerId="ADAL" clId="{EE2C17C0-1D70-424E-A6AD-F76FBCBC6F35}" dt="2026-01-02T16:49:04.562" v="377" actId="478"/>
          <ac:spMkLst>
            <pc:docMk/>
            <pc:sldMk cId="2301499535" sldId="372"/>
            <ac:spMk id="3" creationId="{1BD512F8-60A1-2F86-A260-14BD09B77C52}"/>
          </ac:spMkLst>
        </pc:spChg>
        <pc:spChg chg="add">
          <ac:chgData name="Gerth Stølting Brodal" userId="04ef4784-6591-4f86-a140-f5c3b108582a" providerId="ADAL" clId="{EE2C17C0-1D70-424E-A6AD-F76FBCBC6F35}" dt="2026-01-02T16:48:20.327" v="368"/>
          <ac:spMkLst>
            <pc:docMk/>
            <pc:sldMk cId="2301499535" sldId="372"/>
            <ac:spMk id="4" creationId="{8066FEE4-D485-8F4E-58DA-35FFA0ADC29F}"/>
          </ac:spMkLst>
        </pc:spChg>
        <pc:spChg chg="add">
          <ac:chgData name="Gerth Stølting Brodal" userId="04ef4784-6591-4f86-a140-f5c3b108582a" providerId="ADAL" clId="{EE2C17C0-1D70-424E-A6AD-F76FBCBC6F35}" dt="2026-01-02T16:48:25.908" v="369"/>
          <ac:spMkLst>
            <pc:docMk/>
            <pc:sldMk cId="2301499535" sldId="372"/>
            <ac:spMk id="5" creationId="{73B3CDEF-3480-D2DD-1F88-B5E6EC354FB1}"/>
          </ac:spMkLst>
        </pc:spChg>
        <pc:spChg chg="add mod">
          <ac:chgData name="Gerth Stølting Brodal" userId="04ef4784-6591-4f86-a140-f5c3b108582a" providerId="ADAL" clId="{EE2C17C0-1D70-424E-A6AD-F76FBCBC6F35}" dt="2026-01-02T16:52:14.083" v="422" actId="6549"/>
          <ac:spMkLst>
            <pc:docMk/>
            <pc:sldMk cId="2301499535" sldId="372"/>
            <ac:spMk id="8" creationId="{BC3A41AF-5857-ED2F-1409-C8C4FD5FA628}"/>
          </ac:spMkLst>
        </pc:spChg>
        <pc:picChg chg="add mod">
          <ac:chgData name="Gerth Stølting Brodal" userId="04ef4784-6591-4f86-a140-f5c3b108582a" providerId="ADAL" clId="{EE2C17C0-1D70-424E-A6AD-F76FBCBC6F35}" dt="2026-01-02T16:52:32.562" v="439" actId="1035"/>
          <ac:picMkLst>
            <pc:docMk/>
            <pc:sldMk cId="2301499535" sldId="372"/>
            <ac:picMk id="6" creationId="{ECAACEA5-186B-ED85-D6C0-E93EC5DD6FF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2026-01-02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https://kursuskatalog.au.dk/da/course/130939/Introduktion-til-programmering-med-videnskabelige-anvendelser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21</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23</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28</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35</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is a </a:t>
            </a:r>
            <a:r>
              <a:rPr lang="da-DK" dirty="0" err="1"/>
              <a:t>very</a:t>
            </a:r>
            <a:r>
              <a:rPr lang="da-DK" dirty="0"/>
              <a:t> </a:t>
            </a:r>
            <a:r>
              <a:rPr lang="da-DK" dirty="0" err="1"/>
              <a:t>flexiable</a:t>
            </a:r>
            <a:r>
              <a:rPr lang="da-DK" dirty="0"/>
              <a:t> </a:t>
            </a:r>
            <a:r>
              <a:rPr lang="da-DK" dirty="0" err="1"/>
              <a:t>language</a:t>
            </a:r>
            <a:r>
              <a:rPr lang="da-DK" dirty="0"/>
              <a:t>, supports </a:t>
            </a:r>
            <a:r>
              <a:rPr lang="da-DK" dirty="0" err="1"/>
              <a:t>many</a:t>
            </a:r>
            <a:r>
              <a:rPr lang="da-DK" dirty="0"/>
              <a:t> </a:t>
            </a:r>
            <a:r>
              <a:rPr lang="da-DK" dirty="0" err="1"/>
              <a:t>programming</a:t>
            </a:r>
            <a:r>
              <a:rPr lang="da-DK" dirty="0"/>
              <a:t> styles, but </a:t>
            </a:r>
            <a:r>
              <a:rPr lang="da-DK" dirty="0" err="1"/>
              <a:t>often</a:t>
            </a:r>
            <a:r>
              <a:rPr lang="da-DK" dirty="0"/>
              <a:t> </a:t>
            </a:r>
            <a:r>
              <a:rPr lang="da-DK" dirty="0" err="1"/>
              <a:t>comes</a:t>
            </a:r>
            <a:r>
              <a:rPr lang="da-DK" dirty="0"/>
              <a:t> with the </a:t>
            </a:r>
            <a:r>
              <a:rPr lang="da-DK" dirty="0" err="1"/>
              <a:t>price</a:t>
            </a:r>
            <a:r>
              <a:rPr lang="da-DK" dirty="0"/>
              <a:t> of </a:t>
            </a:r>
            <a:r>
              <a:rPr lang="da-DK" dirty="0" err="1"/>
              <a:t>slower</a:t>
            </a:r>
            <a:r>
              <a:rPr lang="da-DK"/>
              <a:t> programs</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46</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a:t>
            </a:r>
            <a:r>
              <a:rPr lang="da-DK" dirty="0" err="1"/>
              <a:t>focus</a:t>
            </a:r>
            <a:r>
              <a:rPr lang="da-DK" dirty="0"/>
              <a:t> of </a:t>
            </a:r>
            <a:r>
              <a:rPr lang="da-DK" dirty="0" err="1"/>
              <a:t>this</a:t>
            </a:r>
            <a:r>
              <a:rPr lang="da-DK" dirty="0"/>
              <a:t> </a:t>
            </a:r>
            <a:r>
              <a:rPr lang="da-DK" dirty="0" err="1"/>
              <a:t>course</a:t>
            </a:r>
            <a:r>
              <a:rPr lang="da-DK" dirty="0"/>
              <a:t> is to understand </a:t>
            </a:r>
            <a:r>
              <a:rPr lang="da-DK" b="1" dirty="0"/>
              <a:t>basic </a:t>
            </a:r>
            <a:r>
              <a:rPr lang="da-DK" b="1" dirty="0" err="1"/>
              <a:t>programming</a:t>
            </a:r>
            <a:r>
              <a:rPr lang="da-DK" dirty="0"/>
              <a:t>. It is not </a:t>
            </a:r>
            <a:r>
              <a:rPr lang="da-DK" dirty="0" err="1"/>
              <a:t>about</a:t>
            </a:r>
            <a:r>
              <a:rPr lang="da-DK" dirty="0"/>
              <a:t> </a:t>
            </a:r>
            <a:r>
              <a:rPr lang="da-DK" dirty="0" err="1"/>
              <a:t>how</a:t>
            </a:r>
            <a:r>
              <a:rPr lang="da-DK" dirty="0"/>
              <a:t> </a:t>
            </a:r>
            <a:r>
              <a:rPr lang="da-DK" dirty="0" err="1"/>
              <a:t>good</a:t>
            </a:r>
            <a:r>
              <a:rPr lang="da-DK" dirty="0"/>
              <a:t> AI </a:t>
            </a:r>
            <a:r>
              <a:rPr lang="da-DK" dirty="0" err="1"/>
              <a:t>assistants</a:t>
            </a:r>
            <a:r>
              <a:rPr lang="da-DK" dirty="0"/>
              <a:t> </a:t>
            </a:r>
            <a:r>
              <a:rPr lang="da-DK" dirty="0" err="1"/>
              <a:t>are</a:t>
            </a:r>
            <a:r>
              <a:rPr lang="da-DK" dirty="0"/>
              <a:t> at </a:t>
            </a:r>
            <a:r>
              <a:rPr lang="da-DK" dirty="0" err="1"/>
              <a:t>solving</a:t>
            </a:r>
            <a:r>
              <a:rPr lang="da-DK" dirty="0"/>
              <a:t> </a:t>
            </a:r>
            <a:r>
              <a:rPr lang="da-DK" dirty="0" err="1"/>
              <a:t>exercises</a:t>
            </a:r>
            <a:r>
              <a:rPr lang="da-DK" dirty="0"/>
              <a:t>, and it </a:t>
            </a:r>
            <a:r>
              <a:rPr lang="da-DK" dirty="0" err="1"/>
              <a:t>also</a:t>
            </a:r>
            <a:r>
              <a:rPr lang="da-DK" dirty="0"/>
              <a:t> not </a:t>
            </a:r>
            <a:r>
              <a:rPr lang="da-DK" dirty="0" err="1"/>
              <a:t>about</a:t>
            </a:r>
            <a:r>
              <a:rPr lang="da-DK" dirty="0"/>
              <a:t> learning </a:t>
            </a:r>
            <a:r>
              <a:rPr lang="da-DK" dirty="0" err="1"/>
              <a:t>you</a:t>
            </a:r>
            <a:r>
              <a:rPr lang="da-DK" dirty="0"/>
              <a:t> to </a:t>
            </a:r>
            <a:r>
              <a:rPr lang="da-DK" dirty="0" err="1"/>
              <a:t>use</a:t>
            </a:r>
            <a:r>
              <a:rPr lang="da-DK" dirty="0"/>
              <a:t> AI </a:t>
            </a:r>
            <a:r>
              <a:rPr lang="da-DK" dirty="0" err="1"/>
              <a:t>assistants</a:t>
            </a:r>
            <a:r>
              <a:rPr lang="da-DK" dirty="0"/>
              <a:t>. AI </a:t>
            </a:r>
            <a:r>
              <a:rPr lang="da-DK" dirty="0" err="1"/>
              <a:t>are</a:t>
            </a:r>
            <a:r>
              <a:rPr lang="da-DK" dirty="0"/>
              <a:t> cool </a:t>
            </a:r>
            <a:r>
              <a:rPr lang="da-DK" dirty="0" err="1"/>
              <a:t>tools</a:t>
            </a:r>
            <a:r>
              <a:rPr lang="da-DK" dirty="0"/>
              <a:t>, and </a:t>
            </a:r>
            <a:r>
              <a:rPr lang="da-DK" dirty="0" err="1"/>
              <a:t>can</a:t>
            </a:r>
            <a:r>
              <a:rPr lang="da-DK" dirty="0"/>
              <a:t> </a:t>
            </a:r>
            <a:r>
              <a:rPr lang="da-DK" dirty="0" err="1"/>
              <a:t>help</a:t>
            </a:r>
            <a:r>
              <a:rPr lang="da-DK" dirty="0"/>
              <a:t> </a:t>
            </a:r>
            <a:r>
              <a:rPr lang="da-DK" dirty="0" err="1"/>
              <a:t>you</a:t>
            </a:r>
            <a:r>
              <a:rPr lang="da-DK" dirty="0"/>
              <a:t> </a:t>
            </a:r>
            <a:r>
              <a:rPr lang="da-DK" dirty="0" err="1"/>
              <a:t>learn</a:t>
            </a:r>
            <a:r>
              <a:rPr lang="da-DK" dirty="0"/>
              <a:t> </a:t>
            </a:r>
            <a:r>
              <a:rPr lang="da-DK" dirty="0" err="1"/>
              <a:t>programming</a:t>
            </a:r>
            <a:r>
              <a:rPr lang="da-DK" dirty="0"/>
              <a:t> </a:t>
            </a:r>
            <a:r>
              <a:rPr lang="da-DK" dirty="0" err="1"/>
              <a:t>through</a:t>
            </a:r>
            <a:r>
              <a:rPr lang="da-DK" dirty="0"/>
              <a:t> </a:t>
            </a:r>
            <a:r>
              <a:rPr lang="da-DK" dirty="0" err="1"/>
              <a:t>suggesting</a:t>
            </a:r>
            <a:r>
              <a:rPr lang="da-DK" dirty="0"/>
              <a:t> outputs.</a:t>
            </a:r>
          </a:p>
        </p:txBody>
      </p:sp>
      <p:sp>
        <p:nvSpPr>
          <p:cNvPr id="4" name="Slide Number Placeholder 3"/>
          <p:cNvSpPr>
            <a:spLocks noGrp="1"/>
          </p:cNvSpPr>
          <p:nvPr>
            <p:ph type="sldNum" sz="quarter" idx="5"/>
          </p:nvPr>
        </p:nvSpPr>
        <p:spPr/>
        <p:txBody>
          <a:bodyPr/>
          <a:lstStyle/>
          <a:p>
            <a:fld id="{CD563DD8-32AB-41BE-B1C6-8EAC45222ACE}" type="slidenum">
              <a:rPr lang="en-US" smtClean="0"/>
              <a:t>55</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AI assistants you more often end up in the second state…. This course is to make you able to write code and </a:t>
            </a:r>
            <a:r>
              <a:rPr lang="en-US"/>
              <a:t>understand others code</a:t>
            </a:r>
            <a:r>
              <a:rPr lang="en-US" dirty="0"/>
              <a:t>.</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56</a:t>
            </a:fld>
            <a:endParaRPr lang="en-US"/>
          </a:p>
        </p:txBody>
      </p:sp>
    </p:spTree>
    <p:extLst>
      <p:ext uri="{BB962C8B-B14F-4D97-AF65-F5344CB8AC3E}">
        <p14:creationId xmlns:p14="http://schemas.microsoft.com/office/powerpoint/2010/main" val="88373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10</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12</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14</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16</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2026-01-02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2026-01-02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2026-01-02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2026-01-02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2026-01-02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2026-01-02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2026-01-02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2026-01-02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2026-01-02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youtube.com/watch?v=ZTPrbAKmcdo"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hyperlink" Target="https://www.jetbrains.com/help/pycharm/code-with-me.html" TargetMode="External"/><Relationship Id="rId7" Type="http://schemas.openxmlformats.org/officeDocument/2006/relationships/hyperlink" Target="https://survey.stackoverflow.co/2025/technology/#1-integrated-development-environmen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google.com/search?q=best+ide+python" TargetMode="External"/><Relationship Id="rId5" Type="http://schemas.openxmlformats.org/officeDocument/2006/relationships/image" Target="../media/image21.png"/><Relationship Id="rId4" Type="http://schemas.openxmlformats.org/officeDocument/2006/relationships/hyperlink" Target="https://visualstudio.microsoft.com/services/live-shar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9gag.com/gag/axzG6n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descr="QuizAnswer"/>
          <p:cNvGraphicFramePr>
            <a:graphicFrameLocks noGrp="1"/>
          </p:cNvGraphicFramePr>
          <p:nvPr>
            <p:extLst>
              <p:ext uri="{D42A27DB-BD31-4B8C-83A1-F6EECF244321}">
                <p14:modId xmlns:p14="http://schemas.microsoft.com/office/powerpoint/2010/main" val="1150673869"/>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descr="QuizAnswer"/>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descr="QuizAnswer"/>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descr="QuizAnswer"/>
          <p:cNvGraphicFramePr>
            <a:graphicFrameLocks noGrp="1"/>
          </p:cNvGraphicFramePr>
          <p:nvPr>
            <p:extLst>
              <p:ext uri="{D42A27DB-BD31-4B8C-83A1-F6EECF244321}">
                <p14:modId xmlns:p14="http://schemas.microsoft.com/office/powerpoint/2010/main" val="3633099954"/>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descr="QuizAnswer"/>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descr="QuizAnswer"/>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0046E-BE48-C518-D919-2AB4AF4D3DF0}"/>
              </a:ext>
            </a:extLst>
          </p:cNvPr>
          <p:cNvPicPr>
            <a:picLocks noChangeAspect="1"/>
          </p:cNvPicPr>
          <p:nvPr/>
        </p:nvPicPr>
        <p:blipFill>
          <a:blip r:embed="rId3"/>
          <a:stretch>
            <a:fillRect/>
          </a:stretch>
        </p:blipFill>
        <p:spPr>
          <a:xfrm>
            <a:off x="838200" y="1361205"/>
            <a:ext cx="10515600" cy="4754988"/>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2025</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97F92-89FC-66F1-9B16-F6124453F10D}"/>
              </a:ext>
            </a:extLst>
          </p:cNvPr>
          <p:cNvPicPr>
            <a:picLocks noChangeAspect="1"/>
          </p:cNvPicPr>
          <p:nvPr/>
        </p:nvPicPr>
        <p:blipFill>
          <a:blip r:embed="rId3"/>
          <a:stretch>
            <a:fillRect/>
          </a:stretch>
        </p:blipFill>
        <p:spPr>
          <a:xfrm>
            <a:off x="0" y="2732582"/>
            <a:ext cx="12192000" cy="3264416"/>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1958 – 2025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dirty="0"/>
              <a:t>(</a:t>
            </a:r>
            <a:r>
              <a:rPr lang="en-US"/>
              <a:t>Rust created by </a:t>
            </a:r>
            <a:r>
              <a:rPr lang="en-US" dirty="0"/>
              <a:t>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863E1-2B9C-A543-06C5-C1A0575D1E78}"/>
              </a:ext>
            </a:extLst>
          </p:cNvPr>
          <p:cNvPicPr>
            <a:picLocks noChangeAspect="1"/>
          </p:cNvPicPr>
          <p:nvPr/>
        </p:nvPicPr>
        <p:blipFill>
          <a:blip r:embed="rId2"/>
          <a:stretch>
            <a:fillRect/>
          </a:stretch>
        </p:blipFill>
        <p:spPr>
          <a:xfrm>
            <a:off x="958916" y="680936"/>
            <a:ext cx="10451462" cy="5765260"/>
          </a:xfrm>
          <a:prstGeom prst="rect">
            <a:avLst/>
          </a:prstGeom>
        </p:spPr>
      </p:pic>
    </p:spTree>
    <p:extLst>
      <p:ext uri="{BB962C8B-B14F-4D97-AF65-F5344CB8AC3E}">
        <p14:creationId xmlns:p14="http://schemas.microsoft.com/office/powerpoint/2010/main" val="1517461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da-DK"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a:t>
            </a:r>
            <a:r>
              <a:rPr lang="en-US">
                <a:sym typeface="Wingdings" panose="05000000000000000000" pitchFamily="2" charset="2"/>
              </a:rPr>
              <a:t>release 3.13.1</a:t>
            </a:r>
            <a:endParaRPr lang="en-US" dirty="0">
              <a:sym typeface="Wingdings" panose="05000000000000000000" pitchFamily="2" charset="2"/>
            </a:endParaRP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/130939/</a:t>
            </a:r>
            <a:endParaRPr lang="en-US" sz="2400" dirty="0"/>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 no AI</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a:t>
            </a:r>
          </a:p>
          <a:p>
            <a:pPr>
              <a:tabLst>
                <a:tab pos="539750" algn="l"/>
              </a:tabLst>
            </a:pPr>
            <a:r>
              <a:rPr lang="en-US" sz="1400" dirty="0"/>
              <a:t>	assignments and submission of </a:t>
            </a:r>
          </a:p>
          <a:p>
            <a:pPr>
              <a:tabLst>
                <a:tab pos="539750" algn="l"/>
              </a:tabLst>
            </a:pPr>
            <a:r>
              <a:rPr lang="en-US" sz="1400" b="1" dirty="0">
                <a:solidFill>
                  <a:srgbClr val="C00000"/>
                </a:solidFill>
              </a:rPr>
              <a:t>	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a:t>2D and 3D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6"/>
            <a:ext cx="10515600" cy="5310553"/>
          </a:xfrm>
        </p:spPr>
        <p:txBody>
          <a:bodyPr>
            <a:normAutofit fontScale="475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+500.000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Spyder,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r>
              <a:rPr lang="da-DK" b="1" dirty="0"/>
              <a:t>Pair </a:t>
            </a:r>
            <a:r>
              <a:rPr lang="da-DK" b="1" dirty="0" err="1"/>
              <a:t>programming</a:t>
            </a:r>
            <a:r>
              <a:rPr lang="da-DK" b="1" dirty="0"/>
              <a:t> plugins (</a:t>
            </a:r>
            <a:r>
              <a:rPr lang="da-DK" b="1" dirty="0" err="1"/>
              <a:t>share</a:t>
            </a:r>
            <a:r>
              <a:rPr lang="da-DK" b="1" dirty="0"/>
              <a:t> </a:t>
            </a:r>
            <a:r>
              <a:rPr lang="da-DK" b="1" dirty="0" err="1"/>
              <a:t>your</a:t>
            </a:r>
            <a:r>
              <a:rPr lang="da-DK" b="1" dirty="0"/>
              <a:t> editor with </a:t>
            </a:r>
            <a:r>
              <a:rPr lang="da-DK" b="1" dirty="0" err="1"/>
              <a:t>others</a:t>
            </a:r>
            <a:r>
              <a:rPr lang="da-DK" b="1" dirty="0"/>
              <a:t>)</a:t>
            </a:r>
          </a:p>
          <a:p>
            <a:pPr lvl="1"/>
            <a:r>
              <a:rPr lang="da-DK" dirty="0" err="1"/>
              <a:t>PyCharm</a:t>
            </a:r>
            <a:r>
              <a:rPr lang="da-DK" dirty="0"/>
              <a:t> : </a:t>
            </a:r>
            <a:r>
              <a:rPr lang="da-DK" dirty="0">
                <a:hlinkClick r:id="rId3"/>
              </a:rPr>
              <a:t>Code With </a:t>
            </a:r>
            <a:r>
              <a:rPr lang="da-DK" dirty="0" err="1">
                <a:hlinkClick r:id="rId3"/>
              </a:rPr>
              <a:t>Me</a:t>
            </a:r>
            <a:endParaRPr lang="da-DK" dirty="0"/>
          </a:p>
          <a:p>
            <a:pPr lvl="1"/>
            <a:r>
              <a:rPr lang="da-DK" dirty="0"/>
              <a:t>Visual Studio Code : </a:t>
            </a:r>
            <a:r>
              <a:rPr lang="da-DK" dirty="0">
                <a:hlinkClick r:id="rId4"/>
              </a:rPr>
              <a:t>Live </a:t>
            </a:r>
            <a:r>
              <a:rPr lang="da-DK" dirty="0" err="1">
                <a:hlinkClick r:id="rId4"/>
              </a:rPr>
              <a:t>Share</a:t>
            </a:r>
            <a:endParaRPr lang="da-DK" dirty="0"/>
          </a:p>
          <a:p>
            <a:pPr lvl="1"/>
            <a:endParaRPr lang="da-DK"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5927371" y="6119791"/>
            <a:ext cx="5173683" cy="400110"/>
          </a:xfrm>
          <a:prstGeom prst="rect">
            <a:avLst/>
          </a:prstGeom>
          <a:noFill/>
        </p:spPr>
        <p:txBody>
          <a:bodyPr wrap="square" rtlCol="0">
            <a:spAutoFit/>
          </a:bodyPr>
          <a:lstStyle/>
          <a:p>
            <a:pPr algn="r"/>
            <a:r>
              <a:rPr lang="da-DK" sz="2000" dirty="0"/>
              <a:t>Try to google ”</a:t>
            </a:r>
            <a:r>
              <a:rPr lang="da-DK" sz="2000" dirty="0" err="1">
                <a:hlinkClick r:id="rId6"/>
              </a:rPr>
              <a:t>best</a:t>
            </a:r>
            <a:r>
              <a:rPr lang="da-DK" sz="2000" dirty="0">
                <a:hlinkClick r:id="rId6"/>
              </a:rPr>
              <a:t> ide </a:t>
            </a:r>
            <a:r>
              <a:rPr lang="da-DK" sz="2000" dirty="0" err="1">
                <a:hlinkClick r:id="rId6"/>
              </a:rPr>
              <a:t>python</a:t>
            </a:r>
            <a:r>
              <a:rPr lang="da-DK" sz="2000" dirty="0"/>
              <a:t>”</a:t>
            </a:r>
          </a:p>
        </p:txBody>
      </p:sp>
      <p:grpSp>
        <p:nvGrpSpPr>
          <p:cNvPr id="6" name="Group 5">
            <a:extLst>
              <a:ext uri="{FF2B5EF4-FFF2-40B4-BE49-F238E27FC236}">
                <a16:creationId xmlns:a16="http://schemas.microsoft.com/office/drawing/2014/main" id="{6088F52D-7C0E-44E1-2F20-2395F2D95E66}"/>
              </a:ext>
            </a:extLst>
          </p:cNvPr>
          <p:cNvGrpSpPr/>
          <p:nvPr/>
        </p:nvGrpSpPr>
        <p:grpSpPr>
          <a:xfrm>
            <a:off x="5927372" y="3528918"/>
            <a:ext cx="5750278" cy="1013628"/>
            <a:chOff x="5927372" y="3528918"/>
            <a:chExt cx="5750278" cy="1013628"/>
          </a:xfrm>
        </p:grpSpPr>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40939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39980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557010" y="4019326"/>
              <a:ext cx="5120640" cy="523220"/>
            </a:xfrm>
            <a:prstGeom prst="rect">
              <a:avLst/>
            </a:prstGeom>
            <a:noFill/>
          </p:spPr>
          <p:txBody>
            <a:bodyPr wrap="square" rtlCol="0">
              <a:spAutoFit/>
            </a:bodyPr>
            <a:lstStyle/>
            <a:p>
              <a:r>
                <a:rPr lang="en-US" sz="1400" i="1" dirty="0"/>
                <a:t>Visual Studio Code is used by more than twice as many developers than its nearest alternative</a:t>
              </a:r>
              <a:r>
                <a:rPr lang="en-US" sz="1400" dirty="0"/>
                <a:t>, </a:t>
              </a:r>
              <a:r>
                <a:rPr lang="en-US" sz="1400" dirty="0">
                  <a:hlinkClick r:id="rId7"/>
                </a:rPr>
                <a:t>Stack overflow survey 2025</a:t>
              </a:r>
              <a:endParaRPr lang="en-US" sz="140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557010" y="3528918"/>
              <a:ext cx="5120640" cy="307777"/>
            </a:xfrm>
            <a:prstGeom prst="rect">
              <a:avLst/>
            </a:prstGeom>
            <a:noFill/>
          </p:spPr>
          <p:txBody>
            <a:bodyPr wrap="square" rtlCol="0">
              <a:spAutoFit/>
            </a:bodyPr>
            <a:lstStyle/>
            <a:p>
              <a:r>
                <a:rPr lang="da-DK" sz="1400" dirty="0"/>
                <a:t>Good beginer Python IDE </a:t>
              </a:r>
              <a:endParaRPr lang="en-US" sz="1400" dirty="0"/>
            </a:p>
          </p:txBody>
        </p:sp>
      </p:grpSp>
    </p:spTree>
    <p:extLst>
      <p:ext uri="{BB962C8B-B14F-4D97-AF65-F5344CB8AC3E}">
        <p14:creationId xmlns:p14="http://schemas.microsoft.com/office/powerpoint/2010/main" val="1032111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4293136"/>
          </a:xfrm>
        </p:spPr>
        <p:txBody>
          <a:bodyPr>
            <a:normAutofit lnSpcReduction="10000"/>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Interacting with an </a:t>
            </a:r>
            <a:r>
              <a:rPr lang="en-US"/>
              <a:t>AI assistant </a:t>
            </a:r>
            <a:r>
              <a:rPr lang="en-US" dirty="0"/>
              <a:t>can be a great programming tutor</a:t>
            </a:r>
          </a:p>
          <a:p>
            <a:pPr>
              <a:spcBef>
                <a:spcPts val="2400"/>
              </a:spcBef>
            </a:pPr>
            <a:r>
              <a:rPr lang="en-US" dirty="0"/>
              <a:t>AI assistants are not allowed at the exam</a:t>
            </a:r>
          </a:p>
          <a:p>
            <a:pPr>
              <a:spcBef>
                <a:spcPts val="2400"/>
              </a:spcBef>
            </a:pPr>
            <a:endParaRPr lang="en-US" dirty="0"/>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saves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533" y="5115033"/>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AACEA5-186B-ED85-D6C0-E93EC5DD6FFB}"/>
              </a:ext>
            </a:extLst>
          </p:cNvPr>
          <p:cNvPicPr>
            <a:picLocks noChangeAspect="1"/>
          </p:cNvPicPr>
          <p:nvPr/>
        </p:nvPicPr>
        <p:blipFill>
          <a:blip r:embed="rId3"/>
          <a:stretch>
            <a:fillRect/>
          </a:stretch>
        </p:blipFill>
        <p:spPr>
          <a:xfrm>
            <a:off x="3552122" y="878332"/>
            <a:ext cx="5087755" cy="5087755"/>
          </a:xfrm>
          <a:prstGeom prst="rect">
            <a:avLst/>
          </a:prstGeom>
          <a:solidFill>
            <a:schemeClr val="tx1"/>
          </a:solidFill>
        </p:spPr>
      </p:pic>
      <p:sp>
        <p:nvSpPr>
          <p:cNvPr id="8" name="TextBox 7">
            <a:extLst>
              <a:ext uri="{FF2B5EF4-FFF2-40B4-BE49-F238E27FC236}">
                <a16:creationId xmlns:a16="http://schemas.microsoft.com/office/drawing/2014/main" id="{BC3A41AF-5857-ED2F-1409-C8C4FD5FA628}"/>
              </a:ext>
            </a:extLst>
          </p:cNvPr>
          <p:cNvSpPr txBox="1"/>
          <p:nvPr/>
        </p:nvSpPr>
        <p:spPr>
          <a:xfrm>
            <a:off x="6094752" y="6488668"/>
            <a:ext cx="6097248" cy="369332"/>
          </a:xfrm>
          <a:prstGeom prst="rect">
            <a:avLst/>
          </a:prstGeom>
          <a:noFill/>
        </p:spPr>
        <p:txBody>
          <a:bodyPr wrap="square">
            <a:spAutoFit/>
          </a:bodyPr>
          <a:lstStyle/>
          <a:p>
            <a:pPr algn="r"/>
            <a:r>
              <a:rPr lang="da-DK" dirty="0">
                <a:solidFill>
                  <a:schemeClr val="bg1"/>
                </a:solidFill>
                <a:hlinkClick r:id="rId4">
                  <a:extLst>
                    <a:ext uri="{A12FA001-AC4F-418D-AE19-62706E023703}">
                      <ahyp:hlinkClr xmlns:ahyp="http://schemas.microsoft.com/office/drawing/2018/hyperlinkcolor" val="tx"/>
                    </a:ext>
                  </a:extLst>
                </a:hlinkClick>
              </a:rPr>
              <a:t>9gag.com</a:t>
            </a:r>
            <a:endParaRPr lang="da-DK" dirty="0">
              <a:solidFill>
                <a:schemeClr val="bg1"/>
              </a:solidFill>
            </a:endParaRPr>
          </a:p>
        </p:txBody>
      </p:sp>
    </p:spTree>
    <p:extLst>
      <p:ext uri="{BB962C8B-B14F-4D97-AF65-F5344CB8AC3E}">
        <p14:creationId xmlns:p14="http://schemas.microsoft.com/office/powerpoint/2010/main" val="230149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3"/>
          <a:stretch>
            <a:fillRect/>
          </a:stretch>
        </p:blipFill>
        <p:spPr>
          <a:xfrm>
            <a:off x="6443120" y="158506"/>
            <a:ext cx="5674218" cy="4386859"/>
          </a:xfrm>
          <a:prstGeom prst="rect">
            <a:avLst/>
          </a:prstGeom>
        </p:spPr>
      </p:pic>
      <p:pic>
        <p:nvPicPr>
          <p:cNvPr id="6" name="Picture 5">
            <a:extLst>
              <a:ext uri="{FF2B5EF4-FFF2-40B4-BE49-F238E27FC236}">
                <a16:creationId xmlns:a16="http://schemas.microsoft.com/office/drawing/2014/main" id="{4812E643-0378-5081-6539-9703EE5A9FD4}"/>
              </a:ext>
            </a:extLst>
          </p:cNvPr>
          <p:cNvPicPr>
            <a:picLocks noChangeAspect="1"/>
          </p:cNvPicPr>
          <p:nvPr/>
        </p:nvPicPr>
        <p:blipFill>
          <a:blip r:embed="rId4"/>
          <a:stretch>
            <a:fillRect/>
          </a:stretch>
        </p:blipFill>
        <p:spPr>
          <a:xfrm>
            <a:off x="182880" y="4798644"/>
            <a:ext cx="4350620"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17371</TotalTime>
  <Words>11874</Words>
  <Application>Microsoft Office PowerPoint</Application>
  <PresentationFormat>Widescreen</PresentationFormat>
  <Paragraphs>1114</Paragraphs>
  <Slides>56</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PowerPoint Presentation</vt:lpstr>
      <vt:lpstr>Lecturer</vt:lpstr>
      <vt:lpstr>Course description – kursuskatalog.au.dk/en/course/130939/</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2025</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2026-01-02T16:55:02Z</dcterms:modified>
</cp:coreProperties>
</file>